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316" r:id="rId2"/>
    <p:sldId id="257" r:id="rId3"/>
    <p:sldId id="451" r:id="rId4"/>
    <p:sldId id="315" r:id="rId5"/>
    <p:sldId id="452" r:id="rId6"/>
    <p:sldId id="444" r:id="rId7"/>
    <p:sldId id="445" r:id="rId8"/>
    <p:sldId id="449" r:id="rId9"/>
    <p:sldId id="262" r:id="rId10"/>
    <p:sldId id="442" r:id="rId11"/>
    <p:sldId id="443" r:id="rId12"/>
    <p:sldId id="437" r:id="rId13"/>
    <p:sldId id="453" r:id="rId14"/>
    <p:sldId id="436" r:id="rId15"/>
    <p:sldId id="440" r:id="rId16"/>
    <p:sldId id="454" r:id="rId17"/>
    <p:sldId id="441" r:id="rId18"/>
    <p:sldId id="438" r:id="rId19"/>
    <p:sldId id="455" r:id="rId20"/>
    <p:sldId id="457" r:id="rId21"/>
    <p:sldId id="459" r:id="rId22"/>
    <p:sldId id="458" r:id="rId23"/>
    <p:sldId id="460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E0000"/>
    <a:srgbClr val="315397"/>
    <a:srgbClr val="1A2B4E"/>
    <a:srgbClr val="274277"/>
    <a:srgbClr val="121E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jpeg>
</file>

<file path=ppt/media/image11.png>
</file>

<file path=ppt/media/image12.jpg>
</file>

<file path=ppt/media/image14.png>
</file>

<file path=ppt/media/image16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7.png>
</file>

<file path=ppt/media/image29.png>
</file>

<file path=ppt/media/image3.jpg>
</file>

<file path=ppt/media/image4.jpeg>
</file>

<file path=ppt/media/image5.JP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147C9C-CF3F-48D4-AC4E-5103111B60ED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840485-75C8-4322-94A9-47449666A3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6671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0AF0B2-14F0-4C00-9C58-142F02E127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0378E0-C748-45A3-8381-D4436B2D0F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9B38C8-8588-462D-A2EE-7788BA3E4C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22486-0596-4C06-B692-EE4ECE89ADF4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AC8AF1-FD2D-4761-B114-FC469B809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36C72E-4838-4C2B-942D-0B6EAA47F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22DA7-CA10-4AF5-8497-277BF6D59D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9784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577E2-7D0F-4C52-9198-28FA069647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70F4CC-A458-49E1-AB7B-CB4494E253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CA9AA-5BF6-43F7-890B-BE12AA0FE3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22486-0596-4C06-B692-EE4ECE89ADF4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D3FD47-D7E5-444C-B03C-FDFC23CD8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81EF0-082A-4232-AF8A-84CE5705F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22DA7-CA10-4AF5-8497-277BF6D59D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2672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F2197E3-94FC-4769-9B9D-9D81089154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F95BB4-2720-44BE-8C05-8665EAB734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4E2A43-DACE-4D84-831A-66ED03D900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22486-0596-4C06-B692-EE4ECE89ADF4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94DDF5-03B1-451B-BB7A-CF58491C5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4B28FA-229D-4B77-AB28-1041796842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22DA7-CA10-4AF5-8497-277BF6D59D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2295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07FD9-235A-41F9-A70C-59007FE59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593BA7-2A09-4E7E-A189-5242C0216B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80E417-C8C3-452E-BA0F-0B4B9D5D1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22486-0596-4C06-B692-EE4ECE89ADF4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C41FDC-95A7-47E1-BA39-8A9048BB57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288C83-4872-428A-91E6-573C2B3F6A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22DA7-CA10-4AF5-8497-277BF6D59D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4184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E7E780-9A1E-485D-9676-4FD9E15CE5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EA6B2D-64F9-4E20-ADC0-6720BB437B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37D64F-3A73-4896-982B-EA8CE9EBF1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22486-0596-4C06-B692-EE4ECE89ADF4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7A55B4-E6B7-47D6-9921-60DA70D51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D8F6A7-F141-4853-B5D1-D40501929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22DA7-CA10-4AF5-8497-277BF6D59D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1964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F0C406-2154-4616-B0F4-310AABC8D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BB7EBF-5885-425E-915F-B56475F894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180875-E248-4BC9-B8BC-8219D93190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544CD0-72CB-4884-9730-D8E66C643A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22486-0596-4C06-B692-EE4ECE89ADF4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E44D76-C0E3-41B8-B6A1-658BFA6D80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9DE43E-CC45-49BA-9337-1C3176F7F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22DA7-CA10-4AF5-8497-277BF6D59D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1640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FB96C-CA30-4A53-8D83-CE41EBFA73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0A7D0D-A1C1-4A1D-8E12-4D092B1D68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71E371-262A-41EF-80CE-7ABD4F2249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E2EFBC6-418D-4176-889F-76F747A14E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AAA7F8-7FF1-46F9-873A-1BD01148337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603569A-D6AF-4222-B4C3-E55C5F50E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22486-0596-4C06-B692-EE4ECE89ADF4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2B2498-3A60-4B0A-A732-EF6E8752F0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95C598-51F8-45E8-BBFE-A51CFCFDF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22DA7-CA10-4AF5-8497-277BF6D59D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141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ED9E3-ACCF-4B7C-8CA3-4E59F39B6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651682-6D96-4784-A12E-2C7B34B73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22486-0596-4C06-B692-EE4ECE89ADF4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F400B4-DD4D-4EF6-ACA1-89374570D1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73BDB-0D2A-4CFB-936F-4AD4108E6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22DA7-CA10-4AF5-8497-277BF6D59D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084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5BD6E3-2ED1-4698-A5AB-E72EE7922E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22486-0596-4C06-B692-EE4ECE89ADF4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E5144A-E1D3-49A0-BA70-8FEE9725F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3D9BFD-1FB6-41CF-A185-74CE3D37F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22DA7-CA10-4AF5-8497-277BF6D59D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0658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E6AAEF-EC16-4A19-920D-2C686F71B5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1BFBEB-0072-4F93-A160-2F542155C2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6A46F2-445C-4DB5-ADBC-4834506245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C3D1B7-08D1-4EDA-A77F-F29F5AE878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22486-0596-4C06-B692-EE4ECE89ADF4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65BF8-7977-4798-95B6-E69C0ADC74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F0075F-461F-49E3-A3E1-85BB6963A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22DA7-CA10-4AF5-8497-277BF6D59D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6242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2B323C-9BC6-4920-B2AC-84241C7C62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E0C7EA0-C5C9-4B0A-AD4F-466A30EFFC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703D57-6A08-471C-A1B3-3742A1319E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1AD094-199F-442D-997A-7A767EE983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22486-0596-4C06-B692-EE4ECE89ADF4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67E706-2283-4382-B4ED-0E87206AC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78F1F8-0F19-47F9-8807-7C8F717ED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22DA7-CA10-4AF5-8497-277BF6D59D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0621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E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7B8D51-B8D2-4126-A212-F7A2BE46F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80B93D-357D-4E49-9A9E-1339E0C566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E2777C-412B-4344-B2E9-92A7774890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C22486-0596-4C06-B692-EE4ECE89ADF4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7C7543-A939-4654-9944-C7F7033867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DB7773-CD56-4E18-A7CA-3EABBAC080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722DA7-CA10-4AF5-8497-277BF6D59D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2828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Relationship Id="rId4" Type="http://schemas.microsoft.com/office/2007/relationships/hdphoto" Target="../media/hdphoto4.wdp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e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71E0BAB-1099-4544-93E0-3342C49D98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87896"/>
            <a:ext cx="12192000" cy="8128000"/>
          </a:xfrm>
          <a:prstGeom prst="rect">
            <a:avLst/>
          </a:prstGeom>
        </p:spPr>
      </p:pic>
      <p:sp>
        <p:nvSpPr>
          <p:cNvPr id="2" name="CuadroTexto 2">
            <a:extLst>
              <a:ext uri="{FF2B5EF4-FFF2-40B4-BE49-F238E27FC236}">
                <a16:creationId xmlns:a16="http://schemas.microsoft.com/office/drawing/2014/main" id="{94AC9AD0-4654-4B87-93CE-8BAA5F3F32EB}"/>
              </a:ext>
            </a:extLst>
          </p:cNvPr>
          <p:cNvSpPr txBox="1"/>
          <p:nvPr/>
        </p:nvSpPr>
        <p:spPr>
          <a:xfrm>
            <a:off x="929073" y="419111"/>
            <a:ext cx="1065966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419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Patrones de conectividad en el carancho austral (</a:t>
            </a:r>
            <a:r>
              <a:rPr lang="es-419" sz="4800" b="1" i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Phalcoboenus</a:t>
            </a:r>
            <a:r>
              <a:rPr lang="es-419" sz="4800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s-419" sz="4800" b="1" i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australis</a:t>
            </a:r>
            <a:r>
              <a:rPr lang="es-419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  <a:endParaRPr lang="es-AR" sz="4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CuadroTexto 2">
            <a:extLst>
              <a:ext uri="{FF2B5EF4-FFF2-40B4-BE49-F238E27FC236}">
                <a16:creationId xmlns:a16="http://schemas.microsoft.com/office/drawing/2014/main" id="{6260BC06-BF34-4C34-B594-3FF389265940}"/>
              </a:ext>
            </a:extLst>
          </p:cNvPr>
          <p:cNvSpPr txBox="1"/>
          <p:nvPr/>
        </p:nvSpPr>
        <p:spPr>
          <a:xfrm>
            <a:off x="258417" y="4431988"/>
            <a:ext cx="868156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Ulises Balza</a:t>
            </a:r>
          </a:p>
        </p:txBody>
      </p:sp>
    </p:spTree>
    <p:extLst>
      <p:ext uri="{BB962C8B-B14F-4D97-AF65-F5344CB8AC3E}">
        <p14:creationId xmlns:p14="http://schemas.microsoft.com/office/powerpoint/2010/main" val="35820006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uadroTexto 2">
            <a:extLst>
              <a:ext uri="{FF2B5EF4-FFF2-40B4-BE49-F238E27FC236}">
                <a16:creationId xmlns:a16="http://schemas.microsoft.com/office/drawing/2014/main" id="{F1941FB5-2C9E-4864-84F4-4F7A1BA21E0D}"/>
              </a:ext>
            </a:extLst>
          </p:cNvPr>
          <p:cNvSpPr txBox="1"/>
          <p:nvPr/>
        </p:nvSpPr>
        <p:spPr>
          <a:xfrm>
            <a:off x="790453" y="5989982"/>
            <a:ext cx="41264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400" dirty="0">
                <a:solidFill>
                  <a:schemeClr val="bg1"/>
                </a:solidFill>
                <a:latin typeface="Century" panose="02040604050505020304" pitchFamily="18" charset="0"/>
              </a:rPr>
              <a:t>10015 </a:t>
            </a:r>
            <a:r>
              <a:rPr lang="es-AR" sz="2400" dirty="0" err="1">
                <a:solidFill>
                  <a:schemeClr val="bg1"/>
                </a:solidFill>
                <a:latin typeface="Century" panose="02040604050505020304" pitchFamily="18" charset="0"/>
              </a:rPr>
              <a:t>SNPs</a:t>
            </a:r>
            <a:endParaRPr lang="es-AR" sz="2400" dirty="0">
              <a:solidFill>
                <a:schemeClr val="bg1"/>
              </a:solidFill>
              <a:latin typeface="Century" panose="02040604050505020304" pitchFamily="18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A12CA6D5-0DC5-479E-8C00-20EE18B903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3657" y="795274"/>
            <a:ext cx="6879835" cy="5267451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170231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ECB9049-17AA-4AFD-A212-86A2BA11DA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42" t="16424" b="3382"/>
          <a:stretch/>
        </p:blipFill>
        <p:spPr>
          <a:xfrm>
            <a:off x="2954453" y="331303"/>
            <a:ext cx="6574327" cy="549965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F575A5C-7770-47C6-83C0-CD96E30098E2}"/>
              </a:ext>
            </a:extLst>
          </p:cNvPr>
          <p:cNvSpPr/>
          <p:nvPr/>
        </p:nvSpPr>
        <p:spPr>
          <a:xfrm>
            <a:off x="5552659" y="5724937"/>
            <a:ext cx="3204000" cy="198782"/>
          </a:xfrm>
          <a:prstGeom prst="rect">
            <a:avLst/>
          </a:prstGeom>
          <a:solidFill>
            <a:srgbClr val="6666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D933755-3038-4761-8B82-74CD4CE78CEB}"/>
              </a:ext>
            </a:extLst>
          </p:cNvPr>
          <p:cNvSpPr/>
          <p:nvPr/>
        </p:nvSpPr>
        <p:spPr>
          <a:xfrm rot="5400000">
            <a:off x="1371599" y="1716157"/>
            <a:ext cx="2968489" cy="198782"/>
          </a:xfrm>
          <a:prstGeom prst="rect">
            <a:avLst/>
          </a:prstGeom>
          <a:solidFill>
            <a:srgbClr val="6666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F79726-ABAB-4727-9281-0A3A17F17584}"/>
              </a:ext>
            </a:extLst>
          </p:cNvPr>
          <p:cNvSpPr/>
          <p:nvPr/>
        </p:nvSpPr>
        <p:spPr>
          <a:xfrm>
            <a:off x="2955235" y="5724937"/>
            <a:ext cx="887895" cy="198782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2D2410A-A78F-4A08-AA09-D21984A85EB7}"/>
              </a:ext>
            </a:extLst>
          </p:cNvPr>
          <p:cNvSpPr/>
          <p:nvPr/>
        </p:nvSpPr>
        <p:spPr>
          <a:xfrm>
            <a:off x="4784035" y="5724937"/>
            <a:ext cx="756000" cy="19878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601DAFD-4F82-4E3F-9836-90A199713FCD}"/>
              </a:ext>
            </a:extLst>
          </p:cNvPr>
          <p:cNvSpPr/>
          <p:nvPr/>
        </p:nvSpPr>
        <p:spPr>
          <a:xfrm>
            <a:off x="3843130" y="5724937"/>
            <a:ext cx="940437" cy="198000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0A8BF77-984D-418B-A1AE-68B9538831D1}"/>
              </a:ext>
            </a:extLst>
          </p:cNvPr>
          <p:cNvSpPr/>
          <p:nvPr/>
        </p:nvSpPr>
        <p:spPr>
          <a:xfrm rot="5400000">
            <a:off x="2491409" y="3564836"/>
            <a:ext cx="728867" cy="19878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C10DB00-3FBF-4F17-8ABA-608EA0A1BDC4}"/>
              </a:ext>
            </a:extLst>
          </p:cNvPr>
          <p:cNvSpPr/>
          <p:nvPr/>
        </p:nvSpPr>
        <p:spPr>
          <a:xfrm rot="16200000">
            <a:off x="2441452" y="4357171"/>
            <a:ext cx="828000" cy="198000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FF4A3B5-AB24-4BC1-9D0A-CBE26379A6A1}"/>
              </a:ext>
            </a:extLst>
          </p:cNvPr>
          <p:cNvSpPr/>
          <p:nvPr/>
        </p:nvSpPr>
        <p:spPr>
          <a:xfrm rot="16200000">
            <a:off x="2423062" y="5200299"/>
            <a:ext cx="864000" cy="198782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6928432-9B1E-4A08-95AB-0C59C42A51D9}"/>
              </a:ext>
            </a:extLst>
          </p:cNvPr>
          <p:cNvSpPr txBox="1"/>
          <p:nvPr/>
        </p:nvSpPr>
        <p:spPr>
          <a:xfrm>
            <a:off x="5552659" y="6168584"/>
            <a:ext cx="34653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Isla de los Estados</a:t>
            </a:r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DD007C2-29B3-4317-BB64-1E8036106D2D}"/>
              </a:ext>
            </a:extLst>
          </p:cNvPr>
          <p:cNvSpPr txBox="1"/>
          <p:nvPr/>
        </p:nvSpPr>
        <p:spPr>
          <a:xfrm rot="16200000">
            <a:off x="389281" y="1700698"/>
            <a:ext cx="34653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Isla de los Estados</a:t>
            </a:r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12CB27-C26E-428D-A3A8-16156D6EFF07}"/>
              </a:ext>
            </a:extLst>
          </p:cNvPr>
          <p:cNvSpPr txBox="1"/>
          <p:nvPr/>
        </p:nvSpPr>
        <p:spPr>
          <a:xfrm>
            <a:off x="2461144" y="5896433"/>
            <a:ext cx="19555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María</a:t>
            </a:r>
            <a:endParaRPr lang="en-US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A4A5312-6E15-42A9-8667-C458E4A99F42}"/>
              </a:ext>
            </a:extLst>
          </p:cNvPr>
          <p:cNvSpPr txBox="1"/>
          <p:nvPr/>
        </p:nvSpPr>
        <p:spPr>
          <a:xfrm rot="16200000">
            <a:off x="1558415" y="5106044"/>
            <a:ext cx="19555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María</a:t>
            </a:r>
            <a:endParaRPr lang="en-US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C4B6661-0926-4D7E-BF44-2464ED9A0720}"/>
              </a:ext>
            </a:extLst>
          </p:cNvPr>
          <p:cNvSpPr txBox="1"/>
          <p:nvPr/>
        </p:nvSpPr>
        <p:spPr>
          <a:xfrm>
            <a:off x="4191834" y="5908904"/>
            <a:ext cx="19555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Goicoechea</a:t>
            </a:r>
            <a:endParaRPr lang="en-US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6D28DFC-D288-4A6D-B105-3849D5C23EE7}"/>
              </a:ext>
            </a:extLst>
          </p:cNvPr>
          <p:cNvSpPr txBox="1"/>
          <p:nvPr/>
        </p:nvSpPr>
        <p:spPr>
          <a:xfrm rot="16200000">
            <a:off x="1558322" y="3549313"/>
            <a:ext cx="19555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Goicoechea</a:t>
            </a:r>
            <a:endParaRPr lang="en-US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997782F-AF10-4769-8F0F-F7B981B4B0BD}"/>
              </a:ext>
            </a:extLst>
          </p:cNvPr>
          <p:cNvSpPr txBox="1"/>
          <p:nvPr/>
        </p:nvSpPr>
        <p:spPr>
          <a:xfrm>
            <a:off x="3335679" y="5905942"/>
            <a:ext cx="19555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Trinidad</a:t>
            </a:r>
            <a:endParaRPr lang="en-US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0AF6DDA-0AD0-4FC2-8C95-C70D2C8B280A}"/>
              </a:ext>
            </a:extLst>
          </p:cNvPr>
          <p:cNvSpPr txBox="1"/>
          <p:nvPr/>
        </p:nvSpPr>
        <p:spPr>
          <a:xfrm rot="16200000">
            <a:off x="1554564" y="4387065"/>
            <a:ext cx="19555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Trinidad</a:t>
            </a:r>
            <a:endParaRPr lang="en-US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51E97FE-63D6-4D4C-9275-CFAEBDBD2DD2}"/>
              </a:ext>
            </a:extLst>
          </p:cNvPr>
          <p:cNvSpPr txBox="1"/>
          <p:nvPr/>
        </p:nvSpPr>
        <p:spPr>
          <a:xfrm>
            <a:off x="2755671" y="6153769"/>
            <a:ext cx="34653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Malvinas</a:t>
            </a:r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97D810E-3225-4945-B42F-020F2AA3B9A4}"/>
              </a:ext>
            </a:extLst>
          </p:cNvPr>
          <p:cNvSpPr txBox="1"/>
          <p:nvPr/>
        </p:nvSpPr>
        <p:spPr>
          <a:xfrm rot="16200000">
            <a:off x="359864" y="4182832"/>
            <a:ext cx="34653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Malvinas</a:t>
            </a:r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CuadroTexto 2">
            <a:extLst>
              <a:ext uri="{FF2B5EF4-FFF2-40B4-BE49-F238E27FC236}">
                <a16:creationId xmlns:a16="http://schemas.microsoft.com/office/drawing/2014/main" id="{EF21542F-48BA-4C6D-AE9D-28B097CF92AA}"/>
              </a:ext>
            </a:extLst>
          </p:cNvPr>
          <p:cNvSpPr txBox="1"/>
          <p:nvPr/>
        </p:nvSpPr>
        <p:spPr>
          <a:xfrm>
            <a:off x="538691" y="5939635"/>
            <a:ext cx="41264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400" dirty="0">
                <a:solidFill>
                  <a:schemeClr val="bg1"/>
                </a:solidFill>
                <a:latin typeface="Century" panose="02040604050505020304" pitchFamily="18" charset="0"/>
              </a:rPr>
              <a:t>13279 </a:t>
            </a:r>
            <a:r>
              <a:rPr lang="es-AR" sz="2400" dirty="0" err="1">
                <a:solidFill>
                  <a:schemeClr val="bg1"/>
                </a:solidFill>
                <a:latin typeface="Century" panose="02040604050505020304" pitchFamily="18" charset="0"/>
              </a:rPr>
              <a:t>SNPs</a:t>
            </a:r>
            <a:endParaRPr lang="es-AR" sz="2400" dirty="0">
              <a:solidFill>
                <a:schemeClr val="bg1"/>
              </a:solidFill>
              <a:latin typeface="Century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71692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11E1A81-02E7-4E90-B52E-0482288513B8}"/>
              </a:ext>
            </a:extLst>
          </p:cNvPr>
          <p:cNvPicPr/>
          <p:nvPr/>
        </p:nvPicPr>
        <p:blipFill rotWithShape="1">
          <a:blip r:embed="rId2"/>
          <a:srcRect t="10730" b="13594"/>
          <a:stretch/>
        </p:blipFill>
        <p:spPr bwMode="auto">
          <a:xfrm>
            <a:off x="530086" y="1156050"/>
            <a:ext cx="6801043" cy="454589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A234ABD-8793-4E48-8D11-FA9BD6984C9F}"/>
              </a:ext>
            </a:extLst>
          </p:cNvPr>
          <p:cNvSpPr txBox="1"/>
          <p:nvPr/>
        </p:nvSpPr>
        <p:spPr>
          <a:xfrm>
            <a:off x="7434468" y="1262068"/>
            <a:ext cx="4651513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419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OBJETIVO</a:t>
            </a:r>
          </a:p>
          <a:p>
            <a:endParaRPr lang="es-419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s-419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Estudiar los patrones de movimiento de una cohorte de pichones durante sus primeros meses post-emancipación</a:t>
            </a:r>
            <a:endParaRPr lang="en-US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58640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92E7ED9C-D14A-4401-A514-71FE4CBA8C05}"/>
              </a:ext>
            </a:extLst>
          </p:cNvPr>
          <p:cNvSpPr txBox="1"/>
          <p:nvPr/>
        </p:nvSpPr>
        <p:spPr>
          <a:xfrm>
            <a:off x="759859" y="543445"/>
            <a:ext cx="49253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4000" dirty="0">
                <a:solidFill>
                  <a:schemeClr val="bg1"/>
                </a:solidFill>
              </a:rPr>
              <a:t>Redes de movimiento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5A6386A-8442-46F0-81A3-A2627ACCFBD7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-20000" contrast="40000"/>
          </a:blip>
          <a:stretch>
            <a:fillRect/>
          </a:stretch>
        </p:blipFill>
        <p:spPr>
          <a:xfrm>
            <a:off x="4558037" y="1585275"/>
            <a:ext cx="5937685" cy="4659706"/>
          </a:xfrm>
          <a:prstGeom prst="rect">
            <a:avLst/>
          </a:prstGeom>
        </p:spPr>
      </p:pic>
      <p:sp>
        <p:nvSpPr>
          <p:cNvPr id="8" name="CuadroTexto 3">
            <a:extLst>
              <a:ext uri="{FF2B5EF4-FFF2-40B4-BE49-F238E27FC236}">
                <a16:creationId xmlns:a16="http://schemas.microsoft.com/office/drawing/2014/main" id="{501D4A5B-56C4-4FE1-9CB8-DD0FE8103170}"/>
              </a:ext>
            </a:extLst>
          </p:cNvPr>
          <p:cNvSpPr txBox="1"/>
          <p:nvPr/>
        </p:nvSpPr>
        <p:spPr>
          <a:xfrm>
            <a:off x="356808" y="3773441"/>
            <a:ext cx="27757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400" dirty="0">
                <a:solidFill>
                  <a:schemeClr val="bg1"/>
                </a:solidFill>
              </a:rPr>
              <a:t>Tomás I. Marina</a:t>
            </a:r>
          </a:p>
        </p:txBody>
      </p:sp>
      <p:pic>
        <p:nvPicPr>
          <p:cNvPr id="9" name="Picture 12" descr="Tomas Ignacio Marina | Publons">
            <a:extLst>
              <a:ext uri="{FF2B5EF4-FFF2-40B4-BE49-F238E27FC236}">
                <a16:creationId xmlns:a16="http://schemas.microsoft.com/office/drawing/2014/main" id="{195D2C59-4582-4816-8822-4D6232C3FD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021" y="1674082"/>
            <a:ext cx="2058797" cy="2058797"/>
          </a:xfrm>
          <a:prstGeom prst="round2Diag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34724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9D0EED-8C27-49B0-AD78-0FEA45C0DCE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44" t="2125" r="16304" b="8406"/>
          <a:stretch/>
        </p:blipFill>
        <p:spPr>
          <a:xfrm>
            <a:off x="5261114" y="914086"/>
            <a:ext cx="6574424" cy="4683013"/>
          </a:xfrm>
          <a:prstGeom prst="rect">
            <a:avLst/>
          </a:prstGeom>
        </p:spPr>
      </p:pic>
      <p:sp>
        <p:nvSpPr>
          <p:cNvPr id="6" name="CuadroTexto 3">
            <a:extLst>
              <a:ext uri="{FF2B5EF4-FFF2-40B4-BE49-F238E27FC236}">
                <a16:creationId xmlns:a16="http://schemas.microsoft.com/office/drawing/2014/main" id="{4DBA9FC8-DA66-4633-B514-4E8E3E2F0D4F}"/>
              </a:ext>
            </a:extLst>
          </p:cNvPr>
          <p:cNvSpPr txBox="1"/>
          <p:nvPr/>
        </p:nvSpPr>
        <p:spPr>
          <a:xfrm>
            <a:off x="450575" y="1378996"/>
            <a:ext cx="425394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Tx/>
              <a:buChar char="-"/>
            </a:pPr>
            <a:r>
              <a:rPr lang="es-AR" sz="3200" dirty="0">
                <a:solidFill>
                  <a:schemeClr val="bg1"/>
                </a:solidFill>
              </a:rPr>
              <a:t>5 pichones </a:t>
            </a:r>
          </a:p>
          <a:p>
            <a:pPr marL="571500" indent="-571500">
              <a:buFontTx/>
              <a:buChar char="-"/>
            </a:pPr>
            <a:r>
              <a:rPr lang="es-AR" sz="3200" dirty="0">
                <a:solidFill>
                  <a:schemeClr val="bg1"/>
                </a:solidFill>
              </a:rPr>
              <a:t>Dos datos por día (diurno/nocturno)</a:t>
            </a:r>
          </a:p>
          <a:p>
            <a:pPr marL="571500" indent="-571500">
              <a:buFontTx/>
              <a:buChar char="-"/>
            </a:pPr>
            <a:r>
              <a:rPr lang="es-AR" sz="3200" dirty="0">
                <a:solidFill>
                  <a:schemeClr val="bg1"/>
                </a:solidFill>
              </a:rPr>
              <a:t>Resolución espacial: 200 m</a:t>
            </a:r>
          </a:p>
          <a:p>
            <a:pPr marL="571500" indent="-571500">
              <a:buFontTx/>
              <a:buChar char="-"/>
            </a:pPr>
            <a:r>
              <a:rPr lang="es-AR" sz="3200" dirty="0">
                <a:solidFill>
                  <a:schemeClr val="bg1"/>
                </a:solidFill>
              </a:rPr>
              <a:t>Resolución temporal 12 </a:t>
            </a:r>
            <a:r>
              <a:rPr lang="es-AR" sz="3200" dirty="0" err="1">
                <a:solidFill>
                  <a:schemeClr val="bg1"/>
                </a:solidFill>
              </a:rPr>
              <a:t>hs</a:t>
            </a:r>
            <a:endParaRPr lang="es-AR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4800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10E6BE1-8CBD-4230-8C14-A2A2025EA837}"/>
              </a:ext>
            </a:extLst>
          </p:cNvPr>
          <p:cNvGrpSpPr/>
          <p:nvPr/>
        </p:nvGrpSpPr>
        <p:grpSpPr>
          <a:xfrm>
            <a:off x="5125279" y="511865"/>
            <a:ext cx="5943600" cy="5569227"/>
            <a:chOff x="3124200" y="437322"/>
            <a:chExt cx="5943600" cy="5569227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B3D1A503-5181-4AC6-9E9D-5A7D0F8A06D7}"/>
                </a:ext>
              </a:extLst>
            </p:cNvPr>
            <p:cNvPicPr/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456" b="49052"/>
            <a:stretch/>
          </p:blipFill>
          <p:spPr bwMode="auto">
            <a:xfrm>
              <a:off x="3124200" y="437322"/>
              <a:ext cx="5943600" cy="282271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01982D02-4DCD-4556-99A4-E4C99126F692}"/>
                </a:ext>
              </a:extLst>
            </p:cNvPr>
            <p:cNvPicPr/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3790"/>
            <a:stretch/>
          </p:blipFill>
          <p:spPr bwMode="auto">
            <a:xfrm>
              <a:off x="3124200" y="3260036"/>
              <a:ext cx="5943600" cy="274651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160640C-85AA-4A36-B52A-8BD8BE4C4112}"/>
                </a:ext>
              </a:extLst>
            </p:cNvPr>
            <p:cNvSpPr txBox="1"/>
            <p:nvPr/>
          </p:nvSpPr>
          <p:spPr>
            <a:xfrm>
              <a:off x="3899301" y="620618"/>
              <a:ext cx="37106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AR" sz="2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endPara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1E3FC85-AD4C-4929-AC1A-4635A977B128}"/>
                </a:ext>
              </a:extLst>
            </p:cNvPr>
            <p:cNvSpPr txBox="1"/>
            <p:nvPr/>
          </p:nvSpPr>
          <p:spPr>
            <a:xfrm>
              <a:off x="3899300" y="3429000"/>
              <a:ext cx="37106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AR" sz="2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B</a:t>
              </a:r>
              <a:endPara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F317693E-DFD9-4903-B968-22F3543091D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763" b="79163"/>
          <a:stretch/>
        </p:blipFill>
        <p:spPr>
          <a:xfrm>
            <a:off x="1085601" y="511865"/>
            <a:ext cx="4131122" cy="282271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147E9B7-A5C5-4773-9C69-A3FDE270438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144" t="-910" r="-381" b="80073"/>
          <a:stretch/>
        </p:blipFill>
        <p:spPr>
          <a:xfrm>
            <a:off x="1085601" y="3122544"/>
            <a:ext cx="4329918" cy="2958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5456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45CB284A-1958-491C-9559-748EEFA4B353}"/>
              </a:ext>
            </a:extLst>
          </p:cNvPr>
          <p:cNvSpPr txBox="1"/>
          <p:nvPr/>
        </p:nvSpPr>
        <p:spPr>
          <a:xfrm>
            <a:off x="759858" y="350375"/>
            <a:ext cx="96696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4000" dirty="0">
                <a:solidFill>
                  <a:schemeClr val="bg1"/>
                </a:solidFill>
              </a:rPr>
              <a:t>Centralidad de intermediación de la colonia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096177-8B21-445D-9F28-5CA8C4AAE8C7}"/>
              </a:ext>
            </a:extLst>
          </p:cNvPr>
          <p:cNvPicPr/>
          <p:nvPr/>
        </p:nvPicPr>
        <p:blipFill rotWithShape="1">
          <a:blip r:embed="rId2"/>
          <a:srcRect l="24887" t="2096" r="19866" b="16708"/>
          <a:stretch/>
        </p:blipFill>
        <p:spPr bwMode="auto">
          <a:xfrm>
            <a:off x="1933756" y="2131621"/>
            <a:ext cx="4158602" cy="451166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89FC14D-BCB5-4664-973B-19DCA827F354}"/>
              </a:ext>
            </a:extLst>
          </p:cNvPr>
          <p:cNvPicPr/>
          <p:nvPr/>
        </p:nvPicPr>
        <p:blipFill rotWithShape="1">
          <a:blip r:embed="rId3"/>
          <a:srcRect l="22746" r="19197" b="13041"/>
          <a:stretch/>
        </p:blipFill>
        <p:spPr bwMode="auto">
          <a:xfrm>
            <a:off x="5923721" y="2131621"/>
            <a:ext cx="4505739" cy="451166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632B338-9C88-4D59-969F-5CFD8A5FCDE2}"/>
              </a:ext>
            </a:extLst>
          </p:cNvPr>
          <p:cNvSpPr txBox="1"/>
          <p:nvPr/>
        </p:nvSpPr>
        <p:spPr>
          <a:xfrm>
            <a:off x="812866" y="1058261"/>
            <a:ext cx="736372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419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Cantidad de caminos más cortos entre dos nodos cualesquiera de la red que incluyen al nodo en cuestión.</a:t>
            </a:r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50715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14A1526-A640-44E8-9E1C-6181DC3A22A6}"/>
              </a:ext>
            </a:extLst>
          </p:cNvPr>
          <p:cNvPicPr/>
          <p:nvPr/>
        </p:nvPicPr>
        <p:blipFill rotWithShape="1">
          <a:blip r:embed="rId2"/>
          <a:srcRect t="23415" b="23284"/>
          <a:stretch/>
        </p:blipFill>
        <p:spPr bwMode="auto">
          <a:xfrm>
            <a:off x="2470191" y="424070"/>
            <a:ext cx="7675687" cy="432069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" name="CuadroTexto 3">
            <a:extLst>
              <a:ext uri="{FF2B5EF4-FFF2-40B4-BE49-F238E27FC236}">
                <a16:creationId xmlns:a16="http://schemas.microsoft.com/office/drawing/2014/main" id="{DEF0BA4B-AAAE-4150-B37E-1A6088FBBBDC}"/>
              </a:ext>
            </a:extLst>
          </p:cNvPr>
          <p:cNvSpPr txBox="1"/>
          <p:nvPr/>
        </p:nvSpPr>
        <p:spPr>
          <a:xfrm>
            <a:off x="1261199" y="5121158"/>
            <a:ext cx="966960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4000" dirty="0">
                <a:solidFill>
                  <a:schemeClr val="bg1"/>
                </a:solidFill>
              </a:rPr>
              <a:t>Nodos con lobos utilizados casi exclusivamente </a:t>
            </a:r>
            <a:r>
              <a:rPr lang="es-AR" sz="4000" dirty="0" err="1">
                <a:solidFill>
                  <a:schemeClr val="bg1"/>
                </a:solidFill>
              </a:rPr>
              <a:t>post-partida</a:t>
            </a:r>
            <a:r>
              <a:rPr lang="es-AR" sz="4000" dirty="0">
                <a:solidFill>
                  <a:schemeClr val="bg1"/>
                </a:solidFill>
              </a:rPr>
              <a:t> de pingüinos</a:t>
            </a:r>
          </a:p>
        </p:txBody>
      </p:sp>
    </p:spTree>
    <p:extLst>
      <p:ext uri="{BB962C8B-B14F-4D97-AF65-F5344CB8AC3E}">
        <p14:creationId xmlns:p14="http://schemas.microsoft.com/office/powerpoint/2010/main" val="42199368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0524F16-3E79-4DD0-BB48-A609E426285B}"/>
              </a:ext>
            </a:extLst>
          </p:cNvPr>
          <p:cNvGrpSpPr/>
          <p:nvPr/>
        </p:nvGrpSpPr>
        <p:grpSpPr>
          <a:xfrm>
            <a:off x="342325" y="345882"/>
            <a:ext cx="7147835" cy="6512118"/>
            <a:chOff x="2343403" y="267096"/>
            <a:chExt cx="7147835" cy="6512118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671BBCB4-2373-4766-8120-A904CEA118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162" b="8542"/>
            <a:stretch/>
          </p:blipFill>
          <p:spPr>
            <a:xfrm>
              <a:off x="2915478" y="267096"/>
              <a:ext cx="6575760" cy="5783604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D091267-1C5D-4FB3-846D-AC75C2AE8AC1}"/>
                </a:ext>
              </a:extLst>
            </p:cNvPr>
            <p:cNvSpPr txBox="1"/>
            <p:nvPr/>
          </p:nvSpPr>
          <p:spPr>
            <a:xfrm>
              <a:off x="3485322" y="6050699"/>
              <a:ext cx="37106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AR" sz="24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27EA0F6-0295-4C52-A9B1-EBD4A896561E}"/>
                </a:ext>
              </a:extLst>
            </p:cNvPr>
            <p:cNvSpPr txBox="1"/>
            <p:nvPr/>
          </p:nvSpPr>
          <p:spPr>
            <a:xfrm>
              <a:off x="5792541" y="6037444"/>
              <a:ext cx="37106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AR" sz="24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5</a:t>
              </a:r>
              <a:endParaRPr 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FE25955-A3FA-4378-B3BF-39AE75B3926F}"/>
                </a:ext>
              </a:extLst>
            </p:cNvPr>
            <p:cNvSpPr txBox="1"/>
            <p:nvPr/>
          </p:nvSpPr>
          <p:spPr>
            <a:xfrm>
              <a:off x="8616596" y="6050699"/>
              <a:ext cx="65992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AR" sz="24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10</a:t>
              </a:r>
              <a:endParaRPr 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1507B1C-8C04-4D11-B8A1-4E10F8808E64}"/>
                </a:ext>
              </a:extLst>
            </p:cNvPr>
            <p:cNvSpPr txBox="1"/>
            <p:nvPr/>
          </p:nvSpPr>
          <p:spPr>
            <a:xfrm rot="16200000">
              <a:off x="1669774" y="2928066"/>
              <a:ext cx="180892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AR" sz="24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Frecuencia</a:t>
              </a:r>
              <a:endParaRPr 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69E8326-2205-4360-AE32-50BA500BC880}"/>
                </a:ext>
              </a:extLst>
            </p:cNvPr>
            <p:cNvSpPr txBox="1"/>
            <p:nvPr/>
          </p:nvSpPr>
          <p:spPr>
            <a:xfrm>
              <a:off x="3101009" y="6379104"/>
              <a:ext cx="639022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0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Cantidad de pasos en el camino más corto colonia-lobos</a:t>
              </a:r>
              <a:endPara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16435884-680E-4CFC-92F2-1B84E4BE09D6}"/>
              </a:ext>
            </a:extLst>
          </p:cNvPr>
          <p:cNvPicPr/>
          <p:nvPr/>
        </p:nvPicPr>
        <p:blipFill rotWithShape="1">
          <a:blip r:embed="rId3"/>
          <a:srcRect t="10730" b="13594"/>
          <a:stretch/>
        </p:blipFill>
        <p:spPr bwMode="auto">
          <a:xfrm>
            <a:off x="5863565" y="523341"/>
            <a:ext cx="5414035" cy="3618806"/>
          </a:xfrm>
          <a:prstGeom prst="round2DiagRect">
            <a:avLst>
              <a:gd name="adj1" fmla="val 16667"/>
              <a:gd name="adj2" fmla="val 0"/>
            </a:avLst>
          </a:prstGeom>
          <a:ln w="19050" cap="sq">
            <a:solidFill>
              <a:schemeClr val="tx1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2421442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356E5EED-8C14-4554-9D68-98FFC706050B}"/>
              </a:ext>
            </a:extLst>
          </p:cNvPr>
          <p:cNvSpPr txBox="1"/>
          <p:nvPr/>
        </p:nvSpPr>
        <p:spPr>
          <a:xfrm>
            <a:off x="759858" y="496149"/>
            <a:ext cx="96696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4000" dirty="0">
                <a:solidFill>
                  <a:schemeClr val="bg1"/>
                </a:solidFill>
              </a:rPr>
              <a:t>Comportamientos sociales (nodos nocturnos)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19042F-B2DA-4809-9A67-5F65CCAACC39}"/>
              </a:ext>
            </a:extLst>
          </p:cNvPr>
          <p:cNvSpPr txBox="1"/>
          <p:nvPr/>
        </p:nvSpPr>
        <p:spPr>
          <a:xfrm>
            <a:off x="759858" y="1529759"/>
            <a:ext cx="6811551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Tx/>
              <a:buChar char="-"/>
            </a:pPr>
            <a:r>
              <a:rPr lang="es-AR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Un nodo utilizado por dos individuos al mismo tiempo tres noches distintas. </a:t>
            </a:r>
          </a:p>
          <a:p>
            <a:pPr marL="342900" indent="-342900">
              <a:buFontTx/>
              <a:buChar char="-"/>
            </a:pPr>
            <a:endParaRPr lang="es-AR" sz="28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buFontTx/>
              <a:buChar char="-"/>
            </a:pPr>
            <a:r>
              <a:rPr lang="es-AR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Otros cuatro </a:t>
            </a:r>
            <a:r>
              <a:rPr lang="es-AR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nodos fueron utilizados por más de un individuo en algún momento</a:t>
            </a:r>
          </a:p>
          <a:p>
            <a:pPr marL="342900" indent="-342900">
              <a:buFontTx/>
              <a:buChar char="-"/>
            </a:pPr>
            <a:endParaRPr lang="es-AR" sz="28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buFontTx/>
              <a:buChar char="-"/>
            </a:pPr>
            <a:r>
              <a:rPr lang="es-AR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</a:t>
            </a:r>
            <a:r>
              <a:rPr lang="es-AR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tros 13 nodos (el 32% del total) utilizados por algún individuo más de una vez</a:t>
            </a:r>
          </a:p>
          <a:p>
            <a:pPr marL="342900" indent="-342900">
              <a:buFontTx/>
              <a:buChar char="-"/>
            </a:pPr>
            <a:endParaRPr lang="es-AR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Tx/>
              <a:buChar char="-"/>
            </a:pPr>
            <a:r>
              <a:rPr lang="es-AR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Uso más sistemático de nodos nocturnos que diurnos</a:t>
            </a:r>
            <a:endParaRPr lang="en-US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81954F7-8D73-49D6-A144-BCBA60B2BE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1409" y="3283226"/>
            <a:ext cx="4408556" cy="3306417"/>
          </a:xfrm>
          <a:prstGeom prst="round2DiagRect">
            <a:avLst>
              <a:gd name="adj1" fmla="val 16667"/>
              <a:gd name="adj2" fmla="val 0"/>
            </a:avLst>
          </a:prstGeom>
          <a:ln w="28575" cap="sq">
            <a:solidFill>
              <a:schemeClr val="tx1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433915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uadroTexto 2">
            <a:extLst>
              <a:ext uri="{FF2B5EF4-FFF2-40B4-BE49-F238E27FC236}">
                <a16:creationId xmlns:a16="http://schemas.microsoft.com/office/drawing/2014/main" id="{7FFFAB13-0C8A-4BC3-9045-F068E87C292E}"/>
              </a:ext>
            </a:extLst>
          </p:cNvPr>
          <p:cNvSpPr txBox="1"/>
          <p:nvPr/>
        </p:nvSpPr>
        <p:spPr>
          <a:xfrm>
            <a:off x="4800435" y="6299359"/>
            <a:ext cx="71481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AR" sz="2400" dirty="0">
                <a:solidFill>
                  <a:schemeClr val="bg1"/>
                </a:solidFill>
                <a:latin typeface="Century" panose="02040604050505020304" pitchFamily="18" charset="0"/>
              </a:rPr>
              <a:t>Balza et al., 2020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DB51A04-44B6-496E-8119-11F768A81C6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000"/>
          <a:stretch/>
        </p:blipFill>
        <p:spPr>
          <a:xfrm>
            <a:off x="2622209" y="64226"/>
            <a:ext cx="6947582" cy="504779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E435447-1A8F-4936-AE1C-6628B6DD360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736" r="57350"/>
          <a:stretch/>
        </p:blipFill>
        <p:spPr>
          <a:xfrm>
            <a:off x="6222570" y="2621824"/>
            <a:ext cx="3778027" cy="367753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990E49B-8677-46B3-9DB3-0ED465C4254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4736"/>
          <a:stretch/>
        </p:blipFill>
        <p:spPr>
          <a:xfrm>
            <a:off x="1880277" y="2621824"/>
            <a:ext cx="4342293" cy="3605453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C6B62A38-3F0E-40FE-9A4F-F5851C4013E9}"/>
              </a:ext>
            </a:extLst>
          </p:cNvPr>
          <p:cNvSpPr/>
          <p:nvPr/>
        </p:nvSpPr>
        <p:spPr>
          <a:xfrm>
            <a:off x="4274538" y="2517913"/>
            <a:ext cx="1158853" cy="164327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81A8115D-6607-4072-A1A6-4A2A7AB28BB3}"/>
              </a:ext>
            </a:extLst>
          </p:cNvPr>
          <p:cNvSpPr/>
          <p:nvPr/>
        </p:nvSpPr>
        <p:spPr>
          <a:xfrm>
            <a:off x="8027299" y="3798413"/>
            <a:ext cx="1158853" cy="164327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45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A2999F3-99DA-4892-973F-ABDD5BF2320F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-20000" contrast="40000"/>
          </a:blip>
          <a:stretch>
            <a:fillRect/>
          </a:stretch>
        </p:blipFill>
        <p:spPr>
          <a:xfrm>
            <a:off x="807213" y="2084103"/>
            <a:ext cx="4812432" cy="4071630"/>
          </a:xfrm>
          <a:prstGeom prst="rect">
            <a:avLst/>
          </a:prstGeom>
        </p:spPr>
      </p:pic>
      <p:sp>
        <p:nvSpPr>
          <p:cNvPr id="6" name="CuadroTexto 3">
            <a:extLst>
              <a:ext uri="{FF2B5EF4-FFF2-40B4-BE49-F238E27FC236}">
                <a16:creationId xmlns:a16="http://schemas.microsoft.com/office/drawing/2014/main" id="{14C2A7F2-5A01-4122-BCEA-8D41FBC53E8E}"/>
              </a:ext>
            </a:extLst>
          </p:cNvPr>
          <p:cNvSpPr txBox="1"/>
          <p:nvPr/>
        </p:nvSpPr>
        <p:spPr>
          <a:xfrm>
            <a:off x="2230849" y="6155733"/>
            <a:ext cx="96696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AR" sz="2800" dirty="0">
                <a:solidFill>
                  <a:schemeClr val="bg1"/>
                </a:solidFill>
              </a:rPr>
              <a:t>Marín et al., 2012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1B0793D-F897-454D-9771-226FFB6C57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213" y="4326465"/>
            <a:ext cx="1586948" cy="158694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6C8E13E-9096-493F-B914-C4FB1BE9040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000"/>
          <a:stretch/>
        </p:blipFill>
        <p:spPr>
          <a:xfrm>
            <a:off x="6013651" y="2080839"/>
            <a:ext cx="5604021" cy="4071629"/>
          </a:xfrm>
          <a:prstGeom prst="rect">
            <a:avLst/>
          </a:prstGeom>
        </p:spPr>
      </p:pic>
      <p:sp>
        <p:nvSpPr>
          <p:cNvPr id="12" name="CuadroTexto 3">
            <a:extLst>
              <a:ext uri="{FF2B5EF4-FFF2-40B4-BE49-F238E27FC236}">
                <a16:creationId xmlns:a16="http://schemas.microsoft.com/office/drawing/2014/main" id="{5577F9EE-6647-4E1D-A794-D15A97C893EE}"/>
              </a:ext>
            </a:extLst>
          </p:cNvPr>
          <p:cNvSpPr txBox="1"/>
          <p:nvPr/>
        </p:nvSpPr>
        <p:spPr>
          <a:xfrm>
            <a:off x="574328" y="376880"/>
            <a:ext cx="9669602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4000" dirty="0">
                <a:solidFill>
                  <a:schemeClr val="bg1"/>
                </a:solidFill>
              </a:rPr>
              <a:t>Discusión</a:t>
            </a:r>
          </a:p>
          <a:p>
            <a:endParaRPr lang="es-AR" dirty="0">
              <a:solidFill>
                <a:schemeClr val="bg1"/>
              </a:solidFill>
            </a:endParaRPr>
          </a:p>
          <a:p>
            <a:r>
              <a:rPr lang="es-AR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 todos los movimientos son igualmente probables</a:t>
            </a:r>
          </a:p>
        </p:txBody>
      </p:sp>
    </p:spTree>
    <p:extLst>
      <p:ext uri="{BB962C8B-B14F-4D97-AF65-F5344CB8AC3E}">
        <p14:creationId xmlns:p14="http://schemas.microsoft.com/office/powerpoint/2010/main" val="11665747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3">
            <a:extLst>
              <a:ext uri="{FF2B5EF4-FFF2-40B4-BE49-F238E27FC236}">
                <a16:creationId xmlns:a16="http://schemas.microsoft.com/office/drawing/2014/main" id="{56BD0469-93E8-4650-AE8D-6B7C3C58479A}"/>
              </a:ext>
            </a:extLst>
          </p:cNvPr>
          <p:cNvSpPr txBox="1"/>
          <p:nvPr/>
        </p:nvSpPr>
        <p:spPr>
          <a:xfrm>
            <a:off x="402049" y="1354139"/>
            <a:ext cx="966960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Tx/>
              <a:buChar char="-"/>
            </a:pPr>
            <a:r>
              <a:rPr lang="es-AR" sz="3600" dirty="0">
                <a:solidFill>
                  <a:schemeClr val="bg1"/>
                </a:solidFill>
              </a:rPr>
              <a:t>Movimientos restringidos a las horas de luz (Harrington et al., 2020) y aversión a volar sobre el agua (</a:t>
            </a:r>
            <a:r>
              <a:rPr lang="es-AR" sz="3600" dirty="0" err="1">
                <a:solidFill>
                  <a:schemeClr val="bg1"/>
                </a:solidFill>
              </a:rPr>
              <a:t>Strange</a:t>
            </a:r>
            <a:r>
              <a:rPr lang="es-AR" sz="3600" dirty="0">
                <a:solidFill>
                  <a:schemeClr val="bg1"/>
                </a:solidFill>
              </a:rPr>
              <a:t> 1996)</a:t>
            </a:r>
          </a:p>
          <a:p>
            <a:pPr marL="571500" indent="-571500">
              <a:buFontTx/>
              <a:buChar char="-"/>
            </a:pPr>
            <a:endParaRPr lang="es-AR" sz="3600" dirty="0">
              <a:solidFill>
                <a:schemeClr val="bg1"/>
              </a:solidFill>
            </a:endParaRPr>
          </a:p>
        </p:txBody>
      </p:sp>
      <p:sp>
        <p:nvSpPr>
          <p:cNvPr id="5" name="CuadroTexto 3">
            <a:extLst>
              <a:ext uri="{FF2B5EF4-FFF2-40B4-BE49-F238E27FC236}">
                <a16:creationId xmlns:a16="http://schemas.microsoft.com/office/drawing/2014/main" id="{D6D05517-B4C0-421A-B5B5-3EDBE3BDE21A}"/>
              </a:ext>
            </a:extLst>
          </p:cNvPr>
          <p:cNvSpPr txBox="1"/>
          <p:nvPr/>
        </p:nvSpPr>
        <p:spPr>
          <a:xfrm>
            <a:off x="574328" y="376880"/>
            <a:ext cx="96696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4000" dirty="0">
                <a:solidFill>
                  <a:schemeClr val="bg1"/>
                </a:solidFill>
              </a:rPr>
              <a:t>Discusión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A8C8C6F-D271-4F40-984E-F94DF3D7E809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-20000" contrast="40000"/>
          </a:blip>
          <a:stretch>
            <a:fillRect/>
          </a:stretch>
        </p:blipFill>
        <p:spPr>
          <a:xfrm>
            <a:off x="5671930" y="2733163"/>
            <a:ext cx="5721024" cy="383331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9DA7BA4-3FED-406A-A64C-D6FEF43733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  <a14:imgEffect>
                      <a14:saturation sat="21000"/>
                    </a14:imgEffect>
                    <a14:imgEffect>
                      <a14:brightnessContrast bright="-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8170" y="5082341"/>
            <a:ext cx="1775659" cy="1775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001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9DA7BA4-3FED-406A-A64C-D6FEF43733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saturation sat="21000"/>
                    </a14:imgEffect>
                    <a14:imgEffect>
                      <a14:brightnessContrast bright="-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4539" y="2233578"/>
            <a:ext cx="4294879" cy="4294879"/>
          </a:xfrm>
          <a:prstGeom prst="rect">
            <a:avLst/>
          </a:prstGeom>
        </p:spPr>
      </p:pic>
      <p:sp>
        <p:nvSpPr>
          <p:cNvPr id="5" name="CuadroTexto 3">
            <a:extLst>
              <a:ext uri="{FF2B5EF4-FFF2-40B4-BE49-F238E27FC236}">
                <a16:creationId xmlns:a16="http://schemas.microsoft.com/office/drawing/2014/main" id="{D6D05517-B4C0-421A-B5B5-3EDBE3BDE21A}"/>
              </a:ext>
            </a:extLst>
          </p:cNvPr>
          <p:cNvSpPr txBox="1"/>
          <p:nvPr/>
        </p:nvSpPr>
        <p:spPr>
          <a:xfrm>
            <a:off x="574328" y="376880"/>
            <a:ext cx="96696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4000" dirty="0">
                <a:solidFill>
                  <a:schemeClr val="bg1"/>
                </a:solidFill>
              </a:rPr>
              <a:t>Dispersión no se favorece en este escenario</a:t>
            </a:r>
          </a:p>
        </p:txBody>
      </p:sp>
      <p:sp>
        <p:nvSpPr>
          <p:cNvPr id="6" name="CuadroTexto 3">
            <a:extLst>
              <a:ext uri="{FF2B5EF4-FFF2-40B4-BE49-F238E27FC236}">
                <a16:creationId xmlns:a16="http://schemas.microsoft.com/office/drawing/2014/main" id="{56BD0469-93E8-4650-AE8D-6B7C3C58479A}"/>
              </a:ext>
            </a:extLst>
          </p:cNvPr>
          <p:cNvSpPr txBox="1"/>
          <p:nvPr/>
        </p:nvSpPr>
        <p:spPr>
          <a:xfrm>
            <a:off x="574328" y="1274626"/>
            <a:ext cx="11021325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Tx/>
              <a:buChar char="-"/>
            </a:pPr>
            <a:r>
              <a:rPr lang="es-AR" sz="3600" dirty="0">
                <a:solidFill>
                  <a:schemeClr val="bg1"/>
                </a:solidFill>
              </a:rPr>
              <a:t>Luego de la asociación con el pulso de aves marinas, la filopatría se podría haber seleccionado a favor (es mucho más probable encontrar la colonia natal que una nueva)</a:t>
            </a:r>
          </a:p>
          <a:p>
            <a:pPr marL="571500" indent="-571500">
              <a:buFontTx/>
              <a:buChar char="-"/>
            </a:pPr>
            <a:endParaRPr lang="es-AR" sz="3600" dirty="0">
              <a:solidFill>
                <a:schemeClr val="bg1"/>
              </a:solidFill>
            </a:endParaRPr>
          </a:p>
          <a:p>
            <a:pPr marL="571500" indent="-571500">
              <a:buFontTx/>
              <a:buChar char="-"/>
            </a:pPr>
            <a:r>
              <a:rPr lang="es-AR" sz="3600" dirty="0">
                <a:solidFill>
                  <a:schemeClr val="bg1"/>
                </a:solidFill>
              </a:rPr>
              <a:t>Un posible mecanismo para asociarse con el siguiente pulso de aves marinas es volver periódicamente al sitio natal (disminuye el tiempo de latencia entre su llegada y su explotación)</a:t>
            </a:r>
          </a:p>
        </p:txBody>
      </p:sp>
    </p:spTree>
    <p:extLst>
      <p:ext uri="{BB962C8B-B14F-4D97-AF65-F5344CB8AC3E}">
        <p14:creationId xmlns:p14="http://schemas.microsoft.com/office/powerpoint/2010/main" val="38091528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9DA7BA4-3FED-406A-A64C-D6FEF43733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saturation sat="21000"/>
                    </a14:imgEffect>
                    <a14:imgEffect>
                      <a14:brightnessContrast bright="-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4539" y="2233578"/>
            <a:ext cx="4294879" cy="4294879"/>
          </a:xfrm>
          <a:prstGeom prst="rect">
            <a:avLst/>
          </a:prstGeom>
        </p:spPr>
      </p:pic>
      <p:sp>
        <p:nvSpPr>
          <p:cNvPr id="5" name="CuadroTexto 3">
            <a:extLst>
              <a:ext uri="{FF2B5EF4-FFF2-40B4-BE49-F238E27FC236}">
                <a16:creationId xmlns:a16="http://schemas.microsoft.com/office/drawing/2014/main" id="{D6D05517-B4C0-421A-B5B5-3EDBE3BDE21A}"/>
              </a:ext>
            </a:extLst>
          </p:cNvPr>
          <p:cNvSpPr txBox="1"/>
          <p:nvPr/>
        </p:nvSpPr>
        <p:spPr>
          <a:xfrm>
            <a:off x="574328" y="376880"/>
            <a:ext cx="96696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4000" dirty="0">
                <a:solidFill>
                  <a:schemeClr val="bg1"/>
                </a:solidFill>
              </a:rPr>
              <a:t>Implicancias para la conservación</a:t>
            </a:r>
          </a:p>
        </p:txBody>
      </p:sp>
      <p:sp>
        <p:nvSpPr>
          <p:cNvPr id="6" name="CuadroTexto 3">
            <a:extLst>
              <a:ext uri="{FF2B5EF4-FFF2-40B4-BE49-F238E27FC236}">
                <a16:creationId xmlns:a16="http://schemas.microsoft.com/office/drawing/2014/main" id="{56BD0469-93E8-4650-AE8D-6B7C3C58479A}"/>
              </a:ext>
            </a:extLst>
          </p:cNvPr>
          <p:cNvSpPr txBox="1"/>
          <p:nvPr/>
        </p:nvSpPr>
        <p:spPr>
          <a:xfrm>
            <a:off x="574328" y="1536174"/>
            <a:ext cx="10902055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Tx/>
              <a:buChar char="-"/>
            </a:pPr>
            <a:r>
              <a:rPr lang="es-AR" sz="4000" dirty="0">
                <a:solidFill>
                  <a:schemeClr val="bg1"/>
                </a:solidFill>
              </a:rPr>
              <a:t>Isla de los Estados efectivamente aislada de las poblaciones más grandes de la especie (Población global ~2500 individuos, Malvinas ~65%)</a:t>
            </a:r>
          </a:p>
          <a:p>
            <a:pPr marL="571500" indent="-571500">
              <a:buFontTx/>
              <a:buChar char="-"/>
            </a:pPr>
            <a:endParaRPr lang="es-AR" sz="4000" dirty="0">
              <a:solidFill>
                <a:schemeClr val="bg1"/>
              </a:solidFill>
            </a:endParaRPr>
          </a:p>
          <a:p>
            <a:pPr marL="571500" indent="-571500">
              <a:buFontTx/>
              <a:buChar char="-"/>
            </a:pPr>
            <a:r>
              <a:rPr lang="es-AR" sz="4000" dirty="0" err="1">
                <a:solidFill>
                  <a:schemeClr val="bg1"/>
                </a:solidFill>
              </a:rPr>
              <a:t>Peeero</a:t>
            </a:r>
            <a:r>
              <a:rPr lang="es-AR" sz="4000" dirty="0">
                <a:solidFill>
                  <a:schemeClr val="bg1"/>
                </a:solidFill>
              </a:rPr>
              <a:t>, en Bahía Franklin ~70% de los adultos no se reproducen</a:t>
            </a:r>
          </a:p>
        </p:txBody>
      </p:sp>
    </p:spTree>
    <p:extLst>
      <p:ext uri="{BB962C8B-B14F-4D97-AF65-F5344CB8AC3E}">
        <p14:creationId xmlns:p14="http://schemas.microsoft.com/office/powerpoint/2010/main" val="13875278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922E3BF-5C77-4557-B25D-BDEBB18520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565" y="1252329"/>
            <a:ext cx="5521739" cy="414130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8A85559-BDAB-42D9-9875-85B28EF8EC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5927" y="251789"/>
            <a:ext cx="4094923" cy="307119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15AE9B3-4E9E-48C0-BC1D-73C8586F84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5927" y="3535019"/>
            <a:ext cx="4094923" cy="3071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9859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2">
            <a:extLst>
              <a:ext uri="{FF2B5EF4-FFF2-40B4-BE49-F238E27FC236}">
                <a16:creationId xmlns:a16="http://schemas.microsoft.com/office/drawing/2014/main" id="{3F41D453-FEBC-4138-8CA1-B7C7485BC877}"/>
              </a:ext>
            </a:extLst>
          </p:cNvPr>
          <p:cNvSpPr txBox="1"/>
          <p:nvPr/>
        </p:nvSpPr>
        <p:spPr>
          <a:xfrm>
            <a:off x="431792" y="495138"/>
            <a:ext cx="4424083" cy="5316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3200" dirty="0">
                <a:solidFill>
                  <a:schemeClr val="bg1"/>
                </a:solidFill>
                <a:latin typeface="Century" panose="02040604050505020304" pitchFamily="18" charset="0"/>
              </a:rPr>
              <a:t>Esquema de capítulos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C67A68AF-2B19-451C-8AAC-2976B649381A}"/>
              </a:ext>
            </a:extLst>
          </p:cNvPr>
          <p:cNvSpPr txBox="1"/>
          <p:nvPr/>
        </p:nvSpPr>
        <p:spPr>
          <a:xfrm>
            <a:off x="525104" y="2061455"/>
            <a:ext cx="60153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3200" dirty="0">
                <a:solidFill>
                  <a:schemeClr val="bg1"/>
                </a:solidFill>
                <a:latin typeface="Century" panose="02040604050505020304" pitchFamily="18" charset="0"/>
              </a:rPr>
              <a:t>Estructura genética regional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DC92D8B-BDCF-44A3-8C1D-59FF5077DD0E}"/>
              </a:ext>
            </a:extLst>
          </p:cNvPr>
          <p:cNvCxnSpPr/>
          <p:nvPr/>
        </p:nvCxnSpPr>
        <p:spPr>
          <a:xfrm>
            <a:off x="524557" y="1272208"/>
            <a:ext cx="1085353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2">
            <a:extLst>
              <a:ext uri="{FF2B5EF4-FFF2-40B4-BE49-F238E27FC236}">
                <a16:creationId xmlns:a16="http://schemas.microsoft.com/office/drawing/2014/main" id="{50DA43CF-0EDB-47C1-AB97-43F319FA9CE8}"/>
              </a:ext>
            </a:extLst>
          </p:cNvPr>
          <p:cNvSpPr txBox="1"/>
          <p:nvPr/>
        </p:nvSpPr>
        <p:spPr>
          <a:xfrm>
            <a:off x="524557" y="2774749"/>
            <a:ext cx="71020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3200" dirty="0">
                <a:solidFill>
                  <a:srgbClr val="315397"/>
                </a:solidFill>
                <a:latin typeface="Century" panose="02040604050505020304" pitchFamily="18" charset="0"/>
              </a:rPr>
              <a:t>Restricción de sitios de nidificación</a:t>
            </a:r>
          </a:p>
        </p:txBody>
      </p:sp>
      <p:sp>
        <p:nvSpPr>
          <p:cNvPr id="7" name="CuadroTexto 2">
            <a:extLst>
              <a:ext uri="{FF2B5EF4-FFF2-40B4-BE49-F238E27FC236}">
                <a16:creationId xmlns:a16="http://schemas.microsoft.com/office/drawing/2014/main" id="{4DDA4881-0D94-4EC8-BD8E-4587CF122A4E}"/>
              </a:ext>
            </a:extLst>
          </p:cNvPr>
          <p:cNvSpPr txBox="1"/>
          <p:nvPr/>
        </p:nvSpPr>
        <p:spPr>
          <a:xfrm>
            <a:off x="524557" y="3485621"/>
            <a:ext cx="71020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3200" dirty="0">
                <a:solidFill>
                  <a:srgbClr val="315397"/>
                </a:solidFill>
                <a:latin typeface="Century" panose="02040604050505020304" pitchFamily="18" charset="0"/>
              </a:rPr>
              <a:t>Patrones de productividad</a:t>
            </a:r>
          </a:p>
        </p:txBody>
      </p:sp>
      <p:sp>
        <p:nvSpPr>
          <p:cNvPr id="8" name="CuadroTexto 2">
            <a:extLst>
              <a:ext uri="{FF2B5EF4-FFF2-40B4-BE49-F238E27FC236}">
                <a16:creationId xmlns:a16="http://schemas.microsoft.com/office/drawing/2014/main" id="{3B04F992-6DC0-45CE-84BB-B80BB1A54672}"/>
              </a:ext>
            </a:extLst>
          </p:cNvPr>
          <p:cNvSpPr txBox="1"/>
          <p:nvPr/>
        </p:nvSpPr>
        <p:spPr>
          <a:xfrm>
            <a:off x="524557" y="4155001"/>
            <a:ext cx="71020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3200" dirty="0">
                <a:solidFill>
                  <a:schemeClr val="bg1"/>
                </a:solidFill>
                <a:latin typeface="Century" panose="02040604050505020304" pitchFamily="18" charset="0"/>
              </a:rPr>
              <a:t>Movimientos estacionales</a:t>
            </a:r>
          </a:p>
        </p:txBody>
      </p:sp>
      <p:sp>
        <p:nvSpPr>
          <p:cNvPr id="9" name="CuadroTexto 2">
            <a:extLst>
              <a:ext uri="{FF2B5EF4-FFF2-40B4-BE49-F238E27FC236}">
                <a16:creationId xmlns:a16="http://schemas.microsoft.com/office/drawing/2014/main" id="{1EBCC083-7F18-41A9-9175-97F8DDB8AB40}"/>
              </a:ext>
            </a:extLst>
          </p:cNvPr>
          <p:cNvSpPr txBox="1"/>
          <p:nvPr/>
        </p:nvSpPr>
        <p:spPr>
          <a:xfrm>
            <a:off x="524557" y="4852675"/>
            <a:ext cx="85531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3200" dirty="0">
                <a:solidFill>
                  <a:srgbClr val="315397"/>
                </a:solidFill>
                <a:latin typeface="Century" panose="02040604050505020304" pitchFamily="18" charset="0"/>
              </a:rPr>
              <a:t>Nicho trófico y contaminación por mercurio</a:t>
            </a:r>
          </a:p>
        </p:txBody>
      </p:sp>
      <p:sp>
        <p:nvSpPr>
          <p:cNvPr id="10" name="CuadroTexto 2">
            <a:extLst>
              <a:ext uri="{FF2B5EF4-FFF2-40B4-BE49-F238E27FC236}">
                <a16:creationId xmlns:a16="http://schemas.microsoft.com/office/drawing/2014/main" id="{FF6F6945-DDB2-42A7-8A9D-5A1AD0E0765C}"/>
              </a:ext>
            </a:extLst>
          </p:cNvPr>
          <p:cNvSpPr txBox="1"/>
          <p:nvPr/>
        </p:nvSpPr>
        <p:spPr>
          <a:xfrm>
            <a:off x="524557" y="1348161"/>
            <a:ext cx="60153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3200" dirty="0">
                <a:solidFill>
                  <a:srgbClr val="315397"/>
                </a:solidFill>
                <a:latin typeface="Century" panose="02040604050505020304" pitchFamily="18" charset="0"/>
              </a:rPr>
              <a:t>Introducción general</a:t>
            </a:r>
          </a:p>
        </p:txBody>
      </p:sp>
      <p:sp>
        <p:nvSpPr>
          <p:cNvPr id="11" name="CuadroTexto 2">
            <a:extLst>
              <a:ext uri="{FF2B5EF4-FFF2-40B4-BE49-F238E27FC236}">
                <a16:creationId xmlns:a16="http://schemas.microsoft.com/office/drawing/2014/main" id="{54DBB110-7B06-4715-8FB3-44D8901941A9}"/>
              </a:ext>
            </a:extLst>
          </p:cNvPr>
          <p:cNvSpPr txBox="1"/>
          <p:nvPr/>
        </p:nvSpPr>
        <p:spPr>
          <a:xfrm>
            <a:off x="524557" y="5550349"/>
            <a:ext cx="60153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3200" dirty="0">
                <a:solidFill>
                  <a:srgbClr val="315397"/>
                </a:solidFill>
                <a:latin typeface="Century" panose="02040604050505020304" pitchFamily="18" charset="0"/>
              </a:rPr>
              <a:t>Discusión</a:t>
            </a:r>
          </a:p>
        </p:txBody>
      </p:sp>
    </p:spTree>
    <p:extLst>
      <p:ext uri="{BB962C8B-B14F-4D97-AF65-F5344CB8AC3E}">
        <p14:creationId xmlns:p14="http://schemas.microsoft.com/office/powerpoint/2010/main" val="23976312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B3FFEE0-84C2-40F3-808D-2252E519AF23}"/>
              </a:ext>
            </a:extLst>
          </p:cNvPr>
          <p:cNvPicPr/>
          <p:nvPr/>
        </p:nvPicPr>
        <p:blipFill rotWithShape="1">
          <a:blip r:embed="rId2"/>
          <a:srcRect b="4387"/>
          <a:stretch/>
        </p:blipFill>
        <p:spPr bwMode="auto">
          <a:xfrm>
            <a:off x="0" y="460512"/>
            <a:ext cx="7832035" cy="572493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E794BB8-D7B9-4902-80CF-6F06BA6E7304}"/>
              </a:ext>
            </a:extLst>
          </p:cNvPr>
          <p:cNvSpPr txBox="1"/>
          <p:nvPr/>
        </p:nvSpPr>
        <p:spPr>
          <a:xfrm>
            <a:off x="7991061" y="1459901"/>
            <a:ext cx="4081669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419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OBJETIVO</a:t>
            </a:r>
          </a:p>
          <a:p>
            <a:pPr algn="ctr"/>
            <a:endParaRPr lang="es-419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s-419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Determinar si la población de Isla de los Estados se encuentra aislada respecto de las poblaciones de Islas Malvinas</a:t>
            </a:r>
            <a:endParaRPr lang="en-US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C6A38C57-4613-42EE-9D00-35ACFB43CDAA}"/>
              </a:ext>
            </a:extLst>
          </p:cNvPr>
          <p:cNvSpPr/>
          <p:nvPr/>
        </p:nvSpPr>
        <p:spPr>
          <a:xfrm rot="18872932">
            <a:off x="4227443" y="3157331"/>
            <a:ext cx="1245704" cy="543339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6B7B438E-595B-4128-93C8-0D28ED515D96}"/>
              </a:ext>
            </a:extLst>
          </p:cNvPr>
          <p:cNvSpPr/>
          <p:nvPr/>
        </p:nvSpPr>
        <p:spPr>
          <a:xfrm rot="8041437">
            <a:off x="4777186" y="3379164"/>
            <a:ext cx="1245704" cy="543339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3886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2">
            <a:extLst>
              <a:ext uri="{FF2B5EF4-FFF2-40B4-BE49-F238E27FC236}">
                <a16:creationId xmlns:a16="http://schemas.microsoft.com/office/drawing/2014/main" id="{F430ACBE-6601-4C34-A881-BA5B521B27EA}"/>
              </a:ext>
            </a:extLst>
          </p:cNvPr>
          <p:cNvSpPr txBox="1"/>
          <p:nvPr/>
        </p:nvSpPr>
        <p:spPr>
          <a:xfrm>
            <a:off x="462658" y="571164"/>
            <a:ext cx="3970198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3200" dirty="0" err="1">
                <a:solidFill>
                  <a:schemeClr val="bg1"/>
                </a:solidFill>
                <a:latin typeface="Century" panose="02040604050505020304" pitchFamily="18" charset="0"/>
              </a:rPr>
              <a:t>RADseq</a:t>
            </a:r>
            <a:endParaRPr lang="es-AR" sz="3200" dirty="0">
              <a:solidFill>
                <a:schemeClr val="bg1"/>
              </a:solidFill>
              <a:latin typeface="Century" panose="02040604050505020304" pitchFamily="18" charset="0"/>
            </a:endParaRPr>
          </a:p>
          <a:p>
            <a:r>
              <a:rPr lang="es-AR" sz="2400" dirty="0">
                <a:solidFill>
                  <a:schemeClr val="bg1"/>
                </a:solidFill>
                <a:latin typeface="Century" panose="02040604050505020304" pitchFamily="18" charset="0"/>
              </a:rPr>
              <a:t>Generación de pequeños fragmentos  de ADN </a:t>
            </a:r>
          </a:p>
          <a:p>
            <a:r>
              <a:rPr lang="es-AR" sz="2400" dirty="0">
                <a:solidFill>
                  <a:schemeClr val="bg1"/>
                </a:solidFill>
                <a:latin typeface="Century" panose="02040604050505020304" pitchFamily="18" charset="0"/>
              </a:rPr>
              <a:t>(~1% del genoma)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9DA55D8-C9B5-465D-A4CC-FFAE2952CC27}"/>
              </a:ext>
            </a:extLst>
          </p:cNvPr>
          <p:cNvSpPr/>
          <p:nvPr/>
        </p:nvSpPr>
        <p:spPr>
          <a:xfrm>
            <a:off x="5539408" y="1457739"/>
            <a:ext cx="2584174" cy="4373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2DE7619-5B82-498E-96C3-6E89743725E2}"/>
              </a:ext>
            </a:extLst>
          </p:cNvPr>
          <p:cNvSpPr/>
          <p:nvPr/>
        </p:nvSpPr>
        <p:spPr>
          <a:xfrm>
            <a:off x="8872330" y="1457739"/>
            <a:ext cx="2584174" cy="4373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0059AFF-7921-4F58-AB64-8B95AFA8E889}"/>
              </a:ext>
            </a:extLst>
          </p:cNvPr>
          <p:cNvSpPr txBox="1"/>
          <p:nvPr/>
        </p:nvSpPr>
        <p:spPr>
          <a:xfrm>
            <a:off x="5539408" y="1445567"/>
            <a:ext cx="25444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400" dirty="0">
                <a:solidFill>
                  <a:schemeClr val="bg1"/>
                </a:solidFill>
              </a:rPr>
              <a:t>ATCATC</a:t>
            </a:r>
            <a:r>
              <a:rPr lang="es-AR" sz="2400" dirty="0"/>
              <a:t>TAT</a:t>
            </a:r>
            <a:r>
              <a:rPr lang="es-AR" sz="2400" dirty="0">
                <a:solidFill>
                  <a:srgbClr val="FF0000"/>
                </a:solidFill>
              </a:rPr>
              <a:t>A</a:t>
            </a:r>
            <a:r>
              <a:rPr lang="es-AR" sz="2400" dirty="0"/>
              <a:t>AACAA</a:t>
            </a:r>
            <a:endParaRPr lang="en-US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BAA3204-FBE9-439F-A2CC-7E11AE659967}"/>
              </a:ext>
            </a:extLst>
          </p:cNvPr>
          <p:cNvSpPr txBox="1"/>
          <p:nvPr/>
        </p:nvSpPr>
        <p:spPr>
          <a:xfrm>
            <a:off x="8912086" y="1433396"/>
            <a:ext cx="25841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400" dirty="0">
                <a:solidFill>
                  <a:schemeClr val="bg1"/>
                </a:solidFill>
              </a:rPr>
              <a:t>ATCATC</a:t>
            </a:r>
            <a:r>
              <a:rPr lang="es-AR" sz="2400" dirty="0"/>
              <a:t>TAT</a:t>
            </a:r>
            <a:r>
              <a:rPr lang="es-AR" sz="2400" dirty="0">
                <a:solidFill>
                  <a:srgbClr val="FF0000"/>
                </a:solidFill>
              </a:rPr>
              <a:t>C</a:t>
            </a:r>
            <a:r>
              <a:rPr lang="es-AR" sz="2400" dirty="0"/>
              <a:t>AACAA</a:t>
            </a:r>
            <a:endParaRPr lang="en-US" sz="2400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0D6D413-AE7F-4F83-A79E-03A3B2851668}"/>
              </a:ext>
            </a:extLst>
          </p:cNvPr>
          <p:cNvCxnSpPr/>
          <p:nvPr/>
        </p:nvCxnSpPr>
        <p:spPr>
          <a:xfrm>
            <a:off x="6559826" y="821634"/>
            <a:ext cx="0" cy="556592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1DCADE9-4656-48FB-8535-5DB47024525F}"/>
              </a:ext>
            </a:extLst>
          </p:cNvPr>
          <p:cNvCxnSpPr/>
          <p:nvPr/>
        </p:nvCxnSpPr>
        <p:spPr>
          <a:xfrm>
            <a:off x="9905999" y="863552"/>
            <a:ext cx="0" cy="556592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ight Brace 12">
            <a:extLst>
              <a:ext uri="{FF2B5EF4-FFF2-40B4-BE49-F238E27FC236}">
                <a16:creationId xmlns:a16="http://schemas.microsoft.com/office/drawing/2014/main" id="{D26CF4EB-8715-4DD0-B4EF-279EDCFC3CEC}"/>
              </a:ext>
            </a:extLst>
          </p:cNvPr>
          <p:cNvSpPr/>
          <p:nvPr/>
        </p:nvSpPr>
        <p:spPr>
          <a:xfrm rot="5400000">
            <a:off x="7149548" y="1414128"/>
            <a:ext cx="291548" cy="1470992"/>
          </a:xfrm>
          <a:prstGeom prst="righ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1407AB2-6525-4FA3-8279-9816E0D34E45}"/>
              </a:ext>
            </a:extLst>
          </p:cNvPr>
          <p:cNvSpPr txBox="1"/>
          <p:nvPr/>
        </p:nvSpPr>
        <p:spPr>
          <a:xfrm>
            <a:off x="6559826" y="2392016"/>
            <a:ext cx="15902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400" dirty="0">
                <a:solidFill>
                  <a:schemeClr val="bg1"/>
                </a:solidFill>
                <a:latin typeface="Century" panose="02040604050505020304" pitchFamily="18" charset="0"/>
              </a:rPr>
              <a:t>Lectura</a:t>
            </a:r>
          </a:p>
          <a:p>
            <a:r>
              <a:rPr lang="es-AR" sz="2400" dirty="0">
                <a:solidFill>
                  <a:schemeClr val="bg1"/>
                </a:solidFill>
                <a:latin typeface="Century" panose="02040604050505020304" pitchFamily="18" charset="0"/>
              </a:rPr>
              <a:t>(384 </a:t>
            </a:r>
            <a:r>
              <a:rPr lang="es-AR" sz="2400" dirty="0" err="1">
                <a:solidFill>
                  <a:schemeClr val="bg1"/>
                </a:solidFill>
                <a:latin typeface="Century" panose="02040604050505020304" pitchFamily="18" charset="0"/>
              </a:rPr>
              <a:t>mill</a:t>
            </a:r>
            <a:r>
              <a:rPr lang="es-AR" sz="2400" dirty="0">
                <a:solidFill>
                  <a:schemeClr val="bg1"/>
                </a:solidFill>
                <a:latin typeface="Century" panose="02040604050505020304" pitchFamily="18" charset="0"/>
              </a:rPr>
              <a:t>,</a:t>
            </a:r>
          </a:p>
          <a:p>
            <a:r>
              <a:rPr lang="es-AR" sz="2400" dirty="0">
                <a:solidFill>
                  <a:schemeClr val="bg1"/>
                </a:solidFill>
                <a:latin typeface="Century" panose="02040604050505020304" pitchFamily="18" charset="0"/>
              </a:rPr>
              <a:t>143 pb)</a:t>
            </a:r>
            <a:endParaRPr lang="en-US" sz="2400" dirty="0">
              <a:solidFill>
                <a:schemeClr val="bg1"/>
              </a:solidFill>
              <a:latin typeface="Century" panose="02040604050505020304" pitchFamily="18" charset="0"/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6DD4F51-1133-4908-B960-F38691025D6C}"/>
              </a:ext>
            </a:extLst>
          </p:cNvPr>
          <p:cNvCxnSpPr/>
          <p:nvPr/>
        </p:nvCxnSpPr>
        <p:spPr>
          <a:xfrm flipV="1">
            <a:off x="10296940" y="1964094"/>
            <a:ext cx="106017" cy="50081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1388402B-9A1B-44D3-95F9-735CDAF18DD6}"/>
              </a:ext>
            </a:extLst>
          </p:cNvPr>
          <p:cNvSpPr txBox="1"/>
          <p:nvPr/>
        </p:nvSpPr>
        <p:spPr>
          <a:xfrm>
            <a:off x="8675995" y="2438397"/>
            <a:ext cx="33461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entury" panose="02040604050505020304" pitchFamily="18" charset="0"/>
              </a:rPr>
              <a:t>Single Nucleotide Polymorphism (SNP)</a:t>
            </a:r>
          </a:p>
        </p:txBody>
      </p:sp>
      <p:sp>
        <p:nvSpPr>
          <p:cNvPr id="19" name="CuadroTexto 2">
            <a:extLst>
              <a:ext uri="{FF2B5EF4-FFF2-40B4-BE49-F238E27FC236}">
                <a16:creationId xmlns:a16="http://schemas.microsoft.com/office/drawing/2014/main" id="{023891CC-CDE0-4A03-AF9A-BC5918E5C85C}"/>
              </a:ext>
            </a:extLst>
          </p:cNvPr>
          <p:cNvSpPr txBox="1"/>
          <p:nvPr/>
        </p:nvSpPr>
        <p:spPr>
          <a:xfrm>
            <a:off x="1204780" y="4301220"/>
            <a:ext cx="1003306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4000" dirty="0">
                <a:solidFill>
                  <a:schemeClr val="bg1"/>
                </a:solidFill>
                <a:latin typeface="Century" panose="02040604050505020304" pitchFamily="18" charset="0"/>
              </a:rPr>
              <a:t>Dos poblaciones separadas acumulan cambios en el ADN no codificante de forma diferencial</a:t>
            </a:r>
          </a:p>
        </p:txBody>
      </p:sp>
      <p:sp>
        <p:nvSpPr>
          <p:cNvPr id="15" name="CuadroTexto 2">
            <a:extLst>
              <a:ext uri="{FF2B5EF4-FFF2-40B4-BE49-F238E27FC236}">
                <a16:creationId xmlns:a16="http://schemas.microsoft.com/office/drawing/2014/main" id="{D545BF2B-4289-44B9-AB3D-4831DD7C9334}"/>
              </a:ext>
            </a:extLst>
          </p:cNvPr>
          <p:cNvSpPr txBox="1"/>
          <p:nvPr/>
        </p:nvSpPr>
        <p:spPr>
          <a:xfrm>
            <a:off x="6785976" y="1031379"/>
            <a:ext cx="18445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000" dirty="0">
                <a:solidFill>
                  <a:schemeClr val="bg1"/>
                </a:solidFill>
                <a:latin typeface="Century" panose="02040604050505020304" pitchFamily="18" charset="0"/>
              </a:rPr>
              <a:t>Individuo 1</a:t>
            </a:r>
            <a:endParaRPr lang="es-AR" sz="1600" dirty="0">
              <a:solidFill>
                <a:schemeClr val="bg1"/>
              </a:solidFill>
              <a:latin typeface="Century" panose="02040604050505020304" pitchFamily="18" charset="0"/>
            </a:endParaRPr>
          </a:p>
        </p:txBody>
      </p:sp>
      <p:sp>
        <p:nvSpPr>
          <p:cNvPr id="17" name="CuadroTexto 2">
            <a:extLst>
              <a:ext uri="{FF2B5EF4-FFF2-40B4-BE49-F238E27FC236}">
                <a16:creationId xmlns:a16="http://schemas.microsoft.com/office/drawing/2014/main" id="{B653EAFB-4A49-4AFD-9287-6A1328F77039}"/>
              </a:ext>
            </a:extLst>
          </p:cNvPr>
          <p:cNvSpPr txBox="1"/>
          <p:nvPr/>
        </p:nvSpPr>
        <p:spPr>
          <a:xfrm>
            <a:off x="10116807" y="1023113"/>
            <a:ext cx="18445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000" dirty="0">
                <a:solidFill>
                  <a:schemeClr val="bg1"/>
                </a:solidFill>
                <a:latin typeface="Century" panose="02040604050505020304" pitchFamily="18" charset="0"/>
              </a:rPr>
              <a:t>Individuo 2</a:t>
            </a:r>
            <a:endParaRPr lang="es-AR" sz="1600" dirty="0">
              <a:solidFill>
                <a:schemeClr val="bg1"/>
              </a:solidFill>
              <a:latin typeface="Century" panose="02040604050505020304" pitchFamily="18" charset="0"/>
            </a:endParaRPr>
          </a:p>
        </p:txBody>
      </p:sp>
      <p:sp>
        <p:nvSpPr>
          <p:cNvPr id="20" name="CuadroTexto 2">
            <a:extLst>
              <a:ext uri="{FF2B5EF4-FFF2-40B4-BE49-F238E27FC236}">
                <a16:creationId xmlns:a16="http://schemas.microsoft.com/office/drawing/2014/main" id="{4852D345-3965-4B71-BAD4-297ED68F1D18}"/>
              </a:ext>
            </a:extLst>
          </p:cNvPr>
          <p:cNvSpPr txBox="1"/>
          <p:nvPr/>
        </p:nvSpPr>
        <p:spPr>
          <a:xfrm>
            <a:off x="6842297" y="986016"/>
            <a:ext cx="1586083" cy="40011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s-AR" sz="2000" dirty="0">
                <a:solidFill>
                  <a:schemeClr val="bg1"/>
                </a:solidFill>
                <a:latin typeface="Century" panose="02040604050505020304" pitchFamily="18" charset="0"/>
              </a:rPr>
              <a:t>Población 1</a:t>
            </a:r>
            <a:endParaRPr lang="es-AR" sz="1600" dirty="0">
              <a:solidFill>
                <a:schemeClr val="bg1"/>
              </a:solidFill>
              <a:latin typeface="Century" panose="02040604050505020304" pitchFamily="18" charset="0"/>
            </a:endParaRPr>
          </a:p>
        </p:txBody>
      </p:sp>
      <p:sp>
        <p:nvSpPr>
          <p:cNvPr id="21" name="CuadroTexto 2">
            <a:extLst>
              <a:ext uri="{FF2B5EF4-FFF2-40B4-BE49-F238E27FC236}">
                <a16:creationId xmlns:a16="http://schemas.microsoft.com/office/drawing/2014/main" id="{CCDFC8EE-A622-4DB3-B824-172EAD714495}"/>
              </a:ext>
            </a:extLst>
          </p:cNvPr>
          <p:cNvSpPr txBox="1"/>
          <p:nvPr/>
        </p:nvSpPr>
        <p:spPr>
          <a:xfrm>
            <a:off x="10164417" y="994482"/>
            <a:ext cx="1586083" cy="40011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s-AR" sz="2000" dirty="0">
                <a:solidFill>
                  <a:schemeClr val="bg1"/>
                </a:solidFill>
                <a:latin typeface="Century" panose="02040604050505020304" pitchFamily="18" charset="0"/>
              </a:rPr>
              <a:t>Población 2</a:t>
            </a:r>
            <a:endParaRPr lang="es-AR" sz="1600" dirty="0">
              <a:solidFill>
                <a:schemeClr val="bg1"/>
              </a:solidFill>
              <a:latin typeface="Century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5549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/>
      <p:bldP spid="18" grpId="0"/>
      <p:bldP spid="19" grpId="0"/>
      <p:bldP spid="20" grpId="0" animBg="1"/>
      <p:bldP spid="2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4148CCC-D709-4D9D-9A24-30BF988A64C2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6" t="2941" r="43214" b="29804"/>
          <a:stretch/>
        </p:blipFill>
        <p:spPr bwMode="auto">
          <a:xfrm>
            <a:off x="3829878" y="457200"/>
            <a:ext cx="7275444" cy="5499652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CuadroTexto 3">
            <a:extLst>
              <a:ext uri="{FF2B5EF4-FFF2-40B4-BE49-F238E27FC236}">
                <a16:creationId xmlns:a16="http://schemas.microsoft.com/office/drawing/2014/main" id="{5236D43D-9804-43B5-BE9F-430ABA75B9E5}"/>
              </a:ext>
            </a:extLst>
          </p:cNvPr>
          <p:cNvSpPr txBox="1"/>
          <p:nvPr/>
        </p:nvSpPr>
        <p:spPr>
          <a:xfrm>
            <a:off x="624677" y="2573333"/>
            <a:ext cx="24765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400" dirty="0">
                <a:solidFill>
                  <a:schemeClr val="bg1"/>
                </a:solidFill>
              </a:rPr>
              <a:t>Santiago Ceballos</a:t>
            </a:r>
          </a:p>
        </p:txBody>
      </p:sp>
      <p:sp>
        <p:nvSpPr>
          <p:cNvPr id="6" name="CuadroTexto 3">
            <a:extLst>
              <a:ext uri="{FF2B5EF4-FFF2-40B4-BE49-F238E27FC236}">
                <a16:creationId xmlns:a16="http://schemas.microsoft.com/office/drawing/2014/main" id="{CB6B8AEF-126F-46E3-82A7-333983F8BA6C}"/>
              </a:ext>
            </a:extLst>
          </p:cNvPr>
          <p:cNvSpPr txBox="1"/>
          <p:nvPr/>
        </p:nvSpPr>
        <p:spPr>
          <a:xfrm>
            <a:off x="624677" y="5495187"/>
            <a:ext cx="24765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400" dirty="0">
                <a:solidFill>
                  <a:schemeClr val="bg1"/>
                </a:solidFill>
              </a:rPr>
              <a:t>Katie Harrington</a:t>
            </a:r>
          </a:p>
        </p:txBody>
      </p:sp>
      <p:pic>
        <p:nvPicPr>
          <p:cNvPr id="7" name="Picture 2" descr="100+ profils pour “Katie Harrington” | LinkedIn">
            <a:extLst>
              <a:ext uri="{FF2B5EF4-FFF2-40B4-BE49-F238E27FC236}">
                <a16:creationId xmlns:a16="http://schemas.microsoft.com/office/drawing/2014/main" id="{147D4E8F-DA46-4C56-B4E2-779C751E46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646" y="3429000"/>
            <a:ext cx="1905000" cy="1905000"/>
          </a:xfrm>
          <a:prstGeom prst="round2Diag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Santiago CEBALLOS | Doctor in Biology | Universidad Nacional de Tierra del  Fuego, Ushuaia | untdf | ICPA">
            <a:extLst>
              <a:ext uri="{FF2B5EF4-FFF2-40B4-BE49-F238E27FC236}">
                <a16:creationId xmlns:a16="http://schemas.microsoft.com/office/drawing/2014/main" id="{611E91FC-47B9-4C16-9D2C-C97CFE24E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646" y="500894"/>
            <a:ext cx="1905000" cy="1905000"/>
          </a:xfrm>
          <a:prstGeom prst="round2Diag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A71F0A6-9A9E-4A8F-979B-CE67045DD2D5}"/>
              </a:ext>
            </a:extLst>
          </p:cNvPr>
          <p:cNvSpPr txBox="1"/>
          <p:nvPr/>
        </p:nvSpPr>
        <p:spPr>
          <a:xfrm>
            <a:off x="8441635" y="4000620"/>
            <a:ext cx="6361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40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8313E6-DB7B-43EB-93F5-ED028A076794}"/>
              </a:ext>
            </a:extLst>
          </p:cNvPr>
          <p:cNvSpPr txBox="1"/>
          <p:nvPr/>
        </p:nvSpPr>
        <p:spPr>
          <a:xfrm>
            <a:off x="8620539" y="2857380"/>
            <a:ext cx="6361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D1D401F-E80E-42BD-9272-BF4C9501D150}"/>
              </a:ext>
            </a:extLst>
          </p:cNvPr>
          <p:cNvSpPr txBox="1"/>
          <p:nvPr/>
        </p:nvSpPr>
        <p:spPr>
          <a:xfrm>
            <a:off x="9303025" y="1922681"/>
            <a:ext cx="6361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AF7C6B4-8422-4BC7-A055-44310A83DE29}"/>
              </a:ext>
            </a:extLst>
          </p:cNvPr>
          <p:cNvSpPr txBox="1"/>
          <p:nvPr/>
        </p:nvSpPr>
        <p:spPr>
          <a:xfrm>
            <a:off x="10255971" y="3739010"/>
            <a:ext cx="6361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12343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0ADF046-1693-4B43-A4E1-57AF1E2849AF}"/>
              </a:ext>
            </a:extLst>
          </p:cNvPr>
          <p:cNvPicPr/>
          <p:nvPr/>
        </p:nvPicPr>
        <p:blipFill rotWithShape="1">
          <a:blip r:embed="rId2"/>
          <a:srcRect l="15932"/>
          <a:stretch/>
        </p:blipFill>
        <p:spPr>
          <a:xfrm>
            <a:off x="384444" y="331210"/>
            <a:ext cx="5238152" cy="588405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D8CF3ED-1D8A-4656-BC98-34306E5B04B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478"/>
          <a:stretch/>
        </p:blipFill>
        <p:spPr>
          <a:xfrm>
            <a:off x="4804171" y="331210"/>
            <a:ext cx="4737189" cy="5884058"/>
          </a:xfrm>
          <a:prstGeom prst="rect">
            <a:avLst/>
          </a:prstGeom>
        </p:spPr>
      </p:pic>
      <p:sp>
        <p:nvSpPr>
          <p:cNvPr id="11" name="CuadroTexto 2">
            <a:extLst>
              <a:ext uri="{FF2B5EF4-FFF2-40B4-BE49-F238E27FC236}">
                <a16:creationId xmlns:a16="http://schemas.microsoft.com/office/drawing/2014/main" id="{B62FEF18-D0D2-4DF5-9EA5-B87DDC09B61F}"/>
              </a:ext>
            </a:extLst>
          </p:cNvPr>
          <p:cNvSpPr txBox="1"/>
          <p:nvPr/>
        </p:nvSpPr>
        <p:spPr>
          <a:xfrm>
            <a:off x="4804171" y="411898"/>
            <a:ext cx="41264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400" dirty="0">
                <a:latin typeface="Century" panose="02040604050505020304" pitchFamily="18" charset="0"/>
              </a:rPr>
              <a:t>13279 </a:t>
            </a:r>
            <a:r>
              <a:rPr lang="es-AR" sz="2400" dirty="0" err="1">
                <a:latin typeface="Century" panose="02040604050505020304" pitchFamily="18" charset="0"/>
              </a:rPr>
              <a:t>SNPs</a:t>
            </a:r>
            <a:endParaRPr lang="es-AR" sz="2400" dirty="0">
              <a:latin typeface="Century" panose="020406040505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856F9FE-50E6-4DC0-B3FD-04E79D01CF9A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-20000" contrast="40000"/>
          </a:blip>
          <a:stretch>
            <a:fillRect/>
          </a:stretch>
        </p:blipFill>
        <p:spPr>
          <a:xfrm>
            <a:off x="6233500" y="3429000"/>
            <a:ext cx="5958500" cy="246882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5773001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2B8A916-985C-4888-841B-B6FE8F51EA0C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322" y="0"/>
            <a:ext cx="11131826" cy="675860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5FEEF00-894F-4111-A760-FC8F8A895D32}"/>
              </a:ext>
            </a:extLst>
          </p:cNvPr>
          <p:cNvSpPr txBox="1"/>
          <p:nvPr/>
        </p:nvSpPr>
        <p:spPr>
          <a:xfrm>
            <a:off x="763643" y="4976933"/>
            <a:ext cx="41264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400" dirty="0">
                <a:latin typeface="Century" panose="02040604050505020304" pitchFamily="18" charset="0"/>
              </a:rPr>
              <a:t>1376 </a:t>
            </a:r>
            <a:r>
              <a:rPr lang="es-AR" sz="2400" dirty="0" err="1">
                <a:latin typeface="Century" panose="02040604050505020304" pitchFamily="18" charset="0"/>
              </a:rPr>
              <a:t>SNPs</a:t>
            </a:r>
            <a:endParaRPr lang="es-AR" sz="2400" dirty="0">
              <a:latin typeface="Century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10606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855</TotalTime>
  <Words>447</Words>
  <Application>Microsoft Office PowerPoint</Application>
  <PresentationFormat>Widescreen</PresentationFormat>
  <Paragraphs>89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Arial</vt:lpstr>
      <vt:lpstr>Calibri</vt:lpstr>
      <vt:lpstr>Calibri Light</vt:lpstr>
      <vt:lpstr>Century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Ulises Balza</dc:creator>
  <cp:lastModifiedBy>Ulises Balza</cp:lastModifiedBy>
  <cp:revision>46</cp:revision>
  <dcterms:created xsi:type="dcterms:W3CDTF">2021-04-09T16:23:02Z</dcterms:created>
  <dcterms:modified xsi:type="dcterms:W3CDTF">2021-07-20T03:47:27Z</dcterms:modified>
</cp:coreProperties>
</file>

<file path=docProps/thumbnail.jpeg>
</file>